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5" r:id="rId9"/>
    <p:sldId id="266" r:id="rId10"/>
    <p:sldId id="263" r:id="rId11"/>
    <p:sldId id="264" r:id="rId12"/>
  </p:sldIdLst>
  <p:sldSz cx="14630400" cy="8229600"/>
  <p:notesSz cx="8229600" cy="14630400"/>
  <p:embeddedFontLst>
    <p:embeddedFont>
      <p:font typeface="Dela Gothic One" panose="020B0604020202020204" charset="-128"/>
      <p:regular r:id="rId14"/>
    </p:embeddedFont>
    <p:embeddedFont>
      <p:font typeface="DM Sans" pitchFamily="2" charset="0"/>
      <p:regular r:id="rId15"/>
      <p:bold r:id="rId16"/>
    </p:embeddedFont>
    <p:embeddedFont>
      <p:font typeface="DM Sans Bold" pitchFamily="2"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791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8FDC52-BA7E-D3A9-BD95-B733E1FABE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2A9F4E-0FF3-7C05-0860-FB5E0A5FF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00EDE-6EC3-02EC-D1F6-8776AFC0FB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3B488C-8305-8040-A582-9D3722FBA4CC}"/>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4066131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695331"/>
            <a:ext cx="7627382" cy="2850833"/>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VIKRAM:"Visual Intelligent Kit for Risk Assessment &amp; Monitoring"</a:t>
            </a:r>
            <a:endParaRPr lang="en-US" sz="4450" dirty="0"/>
          </a:p>
        </p:txBody>
      </p:sp>
      <p:sp>
        <p:nvSpPr>
          <p:cNvPr id="4" name="Text 1"/>
          <p:cNvSpPr/>
          <p:nvPr/>
        </p:nvSpPr>
        <p:spPr>
          <a:xfrm>
            <a:off x="758309" y="4871085"/>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VIKRAM is an AI-driven system for early wildfire detection. Combining AI, IoT sensors, and LoRa communication, it enables real-time monitoring and alerts. This system helps protect forests, wildlife, and human settlements.</a:t>
            </a:r>
            <a:endParaRPr lang="en-US" sz="1700" dirty="0"/>
          </a:p>
        </p:txBody>
      </p:sp>
      <p:sp>
        <p:nvSpPr>
          <p:cNvPr id="5" name="Shape 2"/>
          <p:cNvSpPr/>
          <p:nvPr/>
        </p:nvSpPr>
        <p:spPr>
          <a:xfrm>
            <a:off x="758309" y="6171128"/>
            <a:ext cx="346591" cy="346591"/>
          </a:xfrm>
          <a:prstGeom prst="roundRect">
            <a:avLst>
              <a:gd name="adj" fmla="val 26380043"/>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765929" y="6178748"/>
            <a:ext cx="331351" cy="331351"/>
          </a:xfrm>
          <a:prstGeom prst="rect">
            <a:avLst/>
          </a:prstGeom>
        </p:spPr>
      </p:pic>
      <p:sp>
        <p:nvSpPr>
          <p:cNvPr id="7" name="Text 3"/>
          <p:cNvSpPr/>
          <p:nvPr/>
        </p:nvSpPr>
        <p:spPr>
          <a:xfrm>
            <a:off x="1213128" y="6154936"/>
            <a:ext cx="1882854" cy="379214"/>
          </a:xfrm>
          <a:prstGeom prst="rect">
            <a:avLst/>
          </a:prstGeom>
          <a:noFill/>
          <a:ln/>
        </p:spPr>
        <p:txBody>
          <a:bodyPr wrap="none" lIns="0" tIns="0" rIns="0" bIns="0" rtlCol="0" anchor="t"/>
          <a:lstStyle/>
          <a:p>
            <a:pPr marL="0" indent="0" algn="l">
              <a:lnSpc>
                <a:spcPts val="2950"/>
              </a:lnSpc>
              <a:buNone/>
            </a:pPr>
            <a:r>
              <a:rPr lang="en-US" sz="2100" b="1" dirty="0">
                <a:solidFill>
                  <a:srgbClr val="FFE5E5"/>
                </a:solidFill>
                <a:latin typeface="DM Sans Bold" pitchFamily="34" charset="0"/>
                <a:ea typeface="DM Sans Bold" pitchFamily="34" charset="-122"/>
                <a:cs typeface="DM Sans Bold" pitchFamily="34" charset="-120"/>
              </a:rPr>
              <a:t>by Aravind Raj</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2719507"/>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Conclusion: VIKRAM's Impact</a:t>
            </a:r>
            <a:endParaRPr lang="en-US" sz="4450" dirty="0"/>
          </a:p>
        </p:txBody>
      </p:sp>
      <p:sp>
        <p:nvSpPr>
          <p:cNvPr id="4" name="Text 1"/>
          <p:cNvSpPr/>
          <p:nvPr/>
        </p:nvSpPr>
        <p:spPr>
          <a:xfrm>
            <a:off x="6244709" y="4469844"/>
            <a:ext cx="7627382"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VIKRAM offers a groundbreaking approach to wildfire prevention. By combining IoT, AI, and Edge Computing, it offers a scalable, efficient, and cost-effective solution to mitigate forest fires.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73BA7-4637-15DE-AC07-DA55B0C5896D}"/>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BDBCD60-33DE-BBE7-F9C7-0832F9E7623C}"/>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A91DCF65-D298-2114-231F-7A23B84E3AA0}"/>
              </a:ext>
            </a:extLst>
          </p:cNvPr>
          <p:cNvSpPr/>
          <p:nvPr/>
        </p:nvSpPr>
        <p:spPr>
          <a:xfrm>
            <a:off x="6244709" y="623078"/>
            <a:ext cx="7627382" cy="1425416"/>
          </a:xfrm>
          <a:prstGeom prst="rect">
            <a:avLst/>
          </a:prstGeom>
          <a:noFill/>
          <a:ln/>
        </p:spPr>
        <p:txBody>
          <a:bodyPr wrap="square" lIns="0" tIns="0" rIns="0" bIns="0" rtlCol="0" anchor="t"/>
          <a:lstStyle/>
          <a:p>
            <a:pPr marL="0" indent="0">
              <a:lnSpc>
                <a:spcPts val="5600"/>
              </a:lnSpc>
              <a:buNone/>
            </a:pPr>
            <a:r>
              <a:rPr lang="en-US" sz="4450" dirty="0">
                <a:solidFill>
                  <a:schemeClr val="bg1"/>
                </a:solidFill>
                <a:latin typeface="Dela Gothic One" pitchFamily="34" charset="0"/>
                <a:ea typeface="Dela Gothic One" pitchFamily="34" charset="-122"/>
                <a:cs typeface="Dela Gothic One" pitchFamily="34" charset="-120"/>
              </a:rPr>
              <a:t>VIKRAM: Honoring Captain Vikram Batra</a:t>
            </a:r>
          </a:p>
        </p:txBody>
      </p:sp>
      <p:sp>
        <p:nvSpPr>
          <p:cNvPr id="4" name="Text 1">
            <a:extLst>
              <a:ext uri="{FF2B5EF4-FFF2-40B4-BE49-F238E27FC236}">
                <a16:creationId xmlns:a16="http://schemas.microsoft.com/office/drawing/2014/main" id="{4ADFD8E6-2CED-B90C-DFC5-20B472E78B4C}"/>
              </a:ext>
            </a:extLst>
          </p:cNvPr>
          <p:cNvSpPr/>
          <p:nvPr/>
        </p:nvSpPr>
        <p:spPr>
          <a:xfrm>
            <a:off x="6244709" y="1938517"/>
            <a:ext cx="7627382" cy="1040130"/>
          </a:xfrm>
          <a:prstGeom prst="rect">
            <a:avLst/>
          </a:prstGeom>
          <a:noFill/>
          <a:ln/>
        </p:spPr>
        <p:txBody>
          <a:bodyPr wrap="square" lIns="0" tIns="0" rIns="0" bIns="0" rtlCol="0" anchor="t"/>
          <a:lstStyle/>
          <a:p>
            <a:pPr marL="0" indent="0">
              <a:lnSpc>
                <a:spcPts val="5600"/>
              </a:lnSpc>
              <a:buNone/>
            </a:pPr>
            <a:r>
              <a:rPr lang="en-US" sz="1800" dirty="0">
                <a:solidFill>
                  <a:schemeClr val="bg1"/>
                </a:solidFill>
              </a:rPr>
              <a:t>"Either I will come back after hoisting the Tricolor, or I will come back wrapped in it, but I will come back for sure." – Captain Vikram Batra, PVC </a:t>
            </a:r>
          </a:p>
          <a:p>
            <a:pPr marL="0" indent="0">
              <a:lnSpc>
                <a:spcPts val="5600"/>
              </a:lnSpc>
              <a:buNone/>
            </a:pPr>
            <a:r>
              <a:rPr lang="en-US" sz="1800" dirty="0">
                <a:solidFill>
                  <a:schemeClr val="bg1"/>
                </a:solidFill>
              </a:rPr>
              <a:t>The VIKRAM project is named in honor of Captain Vikram Batra, a true hero of the Kargil War (1999) who made the ultimate sacrifice for the nation. Just as he protected India's borders, this project is dedicated to protecting forests, wildlife, and human lives from the devastating impact of wildfires.</a:t>
            </a:r>
          </a:p>
          <a:p>
            <a:pPr marL="0" indent="0">
              <a:lnSpc>
                <a:spcPts val="5600"/>
              </a:lnSpc>
              <a:buNone/>
            </a:pPr>
            <a:endParaRPr lang="en-US" dirty="0">
              <a:solidFill>
                <a:schemeClr val="bg1"/>
              </a:solidFill>
            </a:endParaRPr>
          </a:p>
          <a:p>
            <a:pPr>
              <a:lnSpc>
                <a:spcPts val="5600"/>
              </a:lnSpc>
            </a:pPr>
            <a:r>
              <a:rPr lang="en-US" sz="1800" dirty="0">
                <a:solidFill>
                  <a:srgbClr val="FFE5E5"/>
                </a:solidFill>
                <a:latin typeface="DM Sans" pitchFamily="34" charset="0"/>
                <a:ea typeface="DM Sans" pitchFamily="34" charset="-122"/>
                <a:cs typeface="DM Sans" pitchFamily="34" charset="-120"/>
              </a:rPr>
              <a:t>"Service Before Self"—A Legacy of Courage, Now in Technology."</a:t>
            </a:r>
            <a:endParaRPr lang="en-US" sz="1800" dirty="0"/>
          </a:p>
          <a:p>
            <a:pPr marL="0" indent="0">
              <a:lnSpc>
                <a:spcPts val="5600"/>
              </a:lnSpc>
              <a:buNone/>
            </a:pPr>
            <a:endParaRPr lang="en-US" sz="1800" dirty="0">
              <a:solidFill>
                <a:schemeClr val="bg1"/>
              </a:solidFill>
            </a:endParaRPr>
          </a:p>
        </p:txBody>
      </p:sp>
      <p:pic>
        <p:nvPicPr>
          <p:cNvPr id="5" name="Picture 4">
            <a:extLst>
              <a:ext uri="{FF2B5EF4-FFF2-40B4-BE49-F238E27FC236}">
                <a16:creationId xmlns:a16="http://schemas.microsoft.com/office/drawing/2014/main" id="{02F66518-29F1-6055-2078-A03CDCC79EAC}"/>
              </a:ext>
            </a:extLst>
          </p:cNvPr>
          <p:cNvPicPr>
            <a:picLocks noChangeAspect="1"/>
          </p:cNvPicPr>
          <p:nvPr/>
        </p:nvPicPr>
        <p:blipFill>
          <a:blip r:embed="rId4"/>
          <a:stretch>
            <a:fillRect/>
          </a:stretch>
        </p:blipFill>
        <p:spPr>
          <a:xfrm>
            <a:off x="0" y="0"/>
            <a:ext cx="5913121" cy="8229600"/>
          </a:xfrm>
          <a:prstGeom prst="rect">
            <a:avLst/>
          </a:prstGeom>
        </p:spPr>
      </p:pic>
    </p:spTree>
    <p:extLst>
      <p:ext uri="{BB962C8B-B14F-4D97-AF65-F5344CB8AC3E}">
        <p14:creationId xmlns:p14="http://schemas.microsoft.com/office/powerpoint/2010/main" val="424255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2410420"/>
            <a:ext cx="7614999"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Objectives of VIKRAM</a:t>
            </a:r>
            <a:endParaRPr lang="en-US" sz="4450" dirty="0"/>
          </a:p>
        </p:txBody>
      </p:sp>
      <p:sp>
        <p:nvSpPr>
          <p:cNvPr id="3" name="Text 1"/>
          <p:cNvSpPr/>
          <p:nvPr/>
        </p:nvSpPr>
        <p:spPr>
          <a:xfrm>
            <a:off x="758309" y="366462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Early Detection</a:t>
            </a:r>
            <a:endParaRPr lang="en-US" sz="2200" dirty="0"/>
          </a:p>
        </p:txBody>
      </p:sp>
      <p:sp>
        <p:nvSpPr>
          <p:cNvPr id="4" name="Text 2"/>
          <p:cNvSpPr/>
          <p:nvPr/>
        </p:nvSpPr>
        <p:spPr>
          <a:xfrm>
            <a:off x="758309" y="4237434"/>
            <a:ext cx="4018359"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Develop an early wildfire detection system using AI and IoT sensors.</a:t>
            </a:r>
            <a:endParaRPr lang="en-US" sz="1700" dirty="0"/>
          </a:p>
        </p:txBody>
      </p:sp>
      <p:sp>
        <p:nvSpPr>
          <p:cNvPr id="5" name="Text 3"/>
          <p:cNvSpPr/>
          <p:nvPr/>
        </p:nvSpPr>
        <p:spPr>
          <a:xfrm>
            <a:off x="5312926" y="3664625"/>
            <a:ext cx="3677007"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Real-Time Monitoring</a:t>
            </a:r>
            <a:endParaRPr lang="en-US" sz="2200" dirty="0"/>
          </a:p>
        </p:txBody>
      </p:sp>
      <p:sp>
        <p:nvSpPr>
          <p:cNvPr id="6" name="Text 4"/>
          <p:cNvSpPr/>
          <p:nvPr/>
        </p:nvSpPr>
        <p:spPr>
          <a:xfrm>
            <a:off x="5312926" y="4237434"/>
            <a:ext cx="4018359" cy="138684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Enable real-time monitoring of environmental parameters. This includes temperature, humidity, gas concentration, and smoke.</a:t>
            </a:r>
            <a:endParaRPr lang="en-US" sz="1700" dirty="0"/>
          </a:p>
        </p:txBody>
      </p:sp>
      <p:sp>
        <p:nvSpPr>
          <p:cNvPr id="7" name="Text 5"/>
          <p:cNvSpPr/>
          <p:nvPr/>
        </p:nvSpPr>
        <p:spPr>
          <a:xfrm>
            <a:off x="9867543" y="3664625"/>
            <a:ext cx="3038832" cy="356235"/>
          </a:xfrm>
          <a:prstGeom prst="rect">
            <a:avLst/>
          </a:prstGeom>
          <a:noFill/>
          <a:ln/>
        </p:spPr>
        <p:txBody>
          <a:bodyPr wrap="none" lIns="0" tIns="0" rIns="0" bIns="0" rtlCol="0" anchor="t"/>
          <a:lstStyle/>
          <a:p>
            <a:pPr marL="0" indent="0" algn="l">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Automated Alerts</a:t>
            </a:r>
            <a:endParaRPr lang="en-US" sz="2200" dirty="0"/>
          </a:p>
        </p:txBody>
      </p:sp>
      <p:sp>
        <p:nvSpPr>
          <p:cNvPr id="8" name="Text 6"/>
          <p:cNvSpPr/>
          <p:nvPr/>
        </p:nvSpPr>
        <p:spPr>
          <a:xfrm>
            <a:off x="9867543" y="4237434"/>
            <a:ext cx="4018359"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Provide automated alerts to forest officials and emergency response teams.</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44709" y="1919288"/>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Key System Components</a:t>
            </a:r>
            <a:endParaRPr lang="en-US" sz="4450" dirty="0"/>
          </a:p>
        </p:txBody>
      </p:sp>
      <p:pic>
        <p:nvPicPr>
          <p:cNvPr id="4" name="Image 1" descr="preencoded.png"/>
          <p:cNvPicPr>
            <a:picLocks noChangeAspect="1"/>
          </p:cNvPicPr>
          <p:nvPr/>
        </p:nvPicPr>
        <p:blipFill>
          <a:blip r:embed="rId4"/>
          <a:stretch>
            <a:fillRect/>
          </a:stretch>
        </p:blipFill>
        <p:spPr>
          <a:xfrm>
            <a:off x="6244709" y="3669625"/>
            <a:ext cx="541615" cy="541615"/>
          </a:xfrm>
          <a:prstGeom prst="rect">
            <a:avLst/>
          </a:prstGeom>
        </p:spPr>
      </p:pic>
      <p:sp>
        <p:nvSpPr>
          <p:cNvPr id="5" name="Text 1"/>
          <p:cNvSpPr/>
          <p:nvPr/>
        </p:nvSpPr>
        <p:spPr>
          <a:xfrm>
            <a:off x="6244709" y="4427815"/>
            <a:ext cx="2325767"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DHT22 Sensor</a:t>
            </a:r>
            <a:endParaRPr lang="en-US" sz="2200" dirty="0"/>
          </a:p>
        </p:txBody>
      </p:sp>
      <p:sp>
        <p:nvSpPr>
          <p:cNvPr id="6" name="Text 2"/>
          <p:cNvSpPr/>
          <p:nvPr/>
        </p:nvSpPr>
        <p:spPr>
          <a:xfrm>
            <a:off x="6244709" y="5270182"/>
            <a:ext cx="2325767"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Measures temperature and humidity variations effectively.</a:t>
            </a:r>
            <a:endParaRPr lang="en-US" sz="1700" dirty="0"/>
          </a:p>
        </p:txBody>
      </p:sp>
      <p:pic>
        <p:nvPicPr>
          <p:cNvPr id="7" name="Image 2" descr="preencoded.png"/>
          <p:cNvPicPr>
            <a:picLocks noChangeAspect="1"/>
          </p:cNvPicPr>
          <p:nvPr/>
        </p:nvPicPr>
        <p:blipFill>
          <a:blip r:embed="rId5"/>
          <a:stretch>
            <a:fillRect/>
          </a:stretch>
        </p:blipFill>
        <p:spPr>
          <a:xfrm>
            <a:off x="8895398" y="3669625"/>
            <a:ext cx="541615" cy="541615"/>
          </a:xfrm>
          <a:prstGeom prst="rect">
            <a:avLst/>
          </a:prstGeom>
        </p:spPr>
      </p:pic>
      <p:sp>
        <p:nvSpPr>
          <p:cNvPr id="8" name="Text 3"/>
          <p:cNvSpPr/>
          <p:nvPr/>
        </p:nvSpPr>
        <p:spPr>
          <a:xfrm>
            <a:off x="8895398" y="4427815"/>
            <a:ext cx="2325886"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Pi Camera</a:t>
            </a:r>
            <a:endParaRPr lang="en-US" sz="2200" dirty="0"/>
          </a:p>
        </p:txBody>
      </p:sp>
      <p:sp>
        <p:nvSpPr>
          <p:cNvPr id="9" name="Text 4"/>
          <p:cNvSpPr/>
          <p:nvPr/>
        </p:nvSpPr>
        <p:spPr>
          <a:xfrm>
            <a:off x="8895398" y="4913948"/>
            <a:ext cx="2325886"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Captures images for AI-based smoke and fire analysis.</a:t>
            </a:r>
            <a:endParaRPr lang="en-US" sz="1700" dirty="0"/>
          </a:p>
        </p:txBody>
      </p:sp>
      <p:pic>
        <p:nvPicPr>
          <p:cNvPr id="10" name="Image 3" descr="preencoded.png"/>
          <p:cNvPicPr>
            <a:picLocks noChangeAspect="1"/>
          </p:cNvPicPr>
          <p:nvPr/>
        </p:nvPicPr>
        <p:blipFill>
          <a:blip r:embed="rId6"/>
          <a:stretch>
            <a:fillRect/>
          </a:stretch>
        </p:blipFill>
        <p:spPr>
          <a:xfrm>
            <a:off x="11546205" y="3669625"/>
            <a:ext cx="541615" cy="541615"/>
          </a:xfrm>
          <a:prstGeom prst="rect">
            <a:avLst/>
          </a:prstGeom>
        </p:spPr>
      </p:pic>
      <p:sp>
        <p:nvSpPr>
          <p:cNvPr id="11" name="Text 5"/>
          <p:cNvSpPr/>
          <p:nvPr/>
        </p:nvSpPr>
        <p:spPr>
          <a:xfrm>
            <a:off x="11546205" y="4427815"/>
            <a:ext cx="2325767"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LoRa Module</a:t>
            </a:r>
            <a:endParaRPr lang="en-US" sz="2200" dirty="0"/>
          </a:p>
        </p:txBody>
      </p:sp>
      <p:sp>
        <p:nvSpPr>
          <p:cNvPr id="12" name="Text 6"/>
          <p:cNvSpPr/>
          <p:nvPr/>
        </p:nvSpPr>
        <p:spPr>
          <a:xfrm>
            <a:off x="11546205" y="4913948"/>
            <a:ext cx="2325767" cy="104013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Enables long-range wireless communication.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639723"/>
            <a:ext cx="7627382" cy="1425416"/>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AI-Based Analysis Methodology</a:t>
            </a:r>
            <a:endParaRPr lang="en-US" sz="4450" dirty="0"/>
          </a:p>
        </p:txBody>
      </p:sp>
      <p:pic>
        <p:nvPicPr>
          <p:cNvPr id="4" name="Image 1" descr="preencoded.png"/>
          <p:cNvPicPr>
            <a:picLocks noChangeAspect="1"/>
          </p:cNvPicPr>
          <p:nvPr/>
        </p:nvPicPr>
        <p:blipFill>
          <a:blip r:embed="rId4"/>
          <a:stretch>
            <a:fillRect/>
          </a:stretch>
        </p:blipFill>
        <p:spPr>
          <a:xfrm>
            <a:off x="758309" y="2390061"/>
            <a:ext cx="1083231" cy="1299924"/>
          </a:xfrm>
          <a:prstGeom prst="rect">
            <a:avLst/>
          </a:prstGeom>
        </p:spPr>
      </p:pic>
      <p:sp>
        <p:nvSpPr>
          <p:cNvPr id="5" name="Text 1"/>
          <p:cNvSpPr/>
          <p:nvPr/>
        </p:nvSpPr>
        <p:spPr>
          <a:xfrm>
            <a:off x="2166461" y="2606635"/>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Data Collection</a:t>
            </a:r>
            <a:endParaRPr lang="en-US" sz="2200" dirty="0"/>
          </a:p>
        </p:txBody>
      </p:sp>
      <p:sp>
        <p:nvSpPr>
          <p:cNvPr id="6" name="Text 2"/>
          <p:cNvSpPr/>
          <p:nvPr/>
        </p:nvSpPr>
        <p:spPr>
          <a:xfrm>
            <a:off x="2166461" y="3092768"/>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Collect environmental data and image/video feeds.</a:t>
            </a:r>
            <a:endParaRPr lang="en-US" sz="1700" dirty="0"/>
          </a:p>
        </p:txBody>
      </p:sp>
      <p:pic>
        <p:nvPicPr>
          <p:cNvPr id="7" name="Image 2" descr="preencoded.png"/>
          <p:cNvPicPr>
            <a:picLocks noChangeAspect="1"/>
          </p:cNvPicPr>
          <p:nvPr/>
        </p:nvPicPr>
        <p:blipFill>
          <a:blip r:embed="rId5"/>
          <a:stretch>
            <a:fillRect/>
          </a:stretch>
        </p:blipFill>
        <p:spPr>
          <a:xfrm>
            <a:off x="758309" y="3689985"/>
            <a:ext cx="1083231" cy="1299924"/>
          </a:xfrm>
          <a:prstGeom prst="rect">
            <a:avLst/>
          </a:prstGeom>
        </p:spPr>
      </p:pic>
      <p:sp>
        <p:nvSpPr>
          <p:cNvPr id="8" name="Text 3"/>
          <p:cNvSpPr/>
          <p:nvPr/>
        </p:nvSpPr>
        <p:spPr>
          <a:xfrm>
            <a:off x="2166461" y="390656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AI Analysis</a:t>
            </a:r>
            <a:endParaRPr lang="en-US" sz="2200" dirty="0"/>
          </a:p>
        </p:txBody>
      </p:sp>
      <p:sp>
        <p:nvSpPr>
          <p:cNvPr id="9" name="Text 4"/>
          <p:cNvSpPr/>
          <p:nvPr/>
        </p:nvSpPr>
        <p:spPr>
          <a:xfrm>
            <a:off x="2166461" y="4392692"/>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Detect smoke, flames, and anomalies using machine learning.</a:t>
            </a:r>
            <a:endParaRPr lang="en-US" sz="1700" dirty="0"/>
          </a:p>
        </p:txBody>
      </p:sp>
      <p:pic>
        <p:nvPicPr>
          <p:cNvPr id="10" name="Image 3" descr="preencoded.png"/>
          <p:cNvPicPr>
            <a:picLocks noChangeAspect="1"/>
          </p:cNvPicPr>
          <p:nvPr/>
        </p:nvPicPr>
        <p:blipFill>
          <a:blip r:embed="rId6"/>
          <a:stretch>
            <a:fillRect/>
          </a:stretch>
        </p:blipFill>
        <p:spPr>
          <a:xfrm>
            <a:off x="758309" y="4989909"/>
            <a:ext cx="1083231" cy="1299924"/>
          </a:xfrm>
          <a:prstGeom prst="rect">
            <a:avLst/>
          </a:prstGeom>
        </p:spPr>
      </p:pic>
      <p:sp>
        <p:nvSpPr>
          <p:cNvPr id="11" name="Text 5"/>
          <p:cNvSpPr/>
          <p:nvPr/>
        </p:nvSpPr>
        <p:spPr>
          <a:xfrm>
            <a:off x="2166461" y="5206484"/>
            <a:ext cx="2872978"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Edge Processing</a:t>
            </a:r>
            <a:endParaRPr lang="en-US" sz="2200" dirty="0"/>
          </a:p>
        </p:txBody>
      </p:sp>
      <p:sp>
        <p:nvSpPr>
          <p:cNvPr id="12" name="Text 6"/>
          <p:cNvSpPr/>
          <p:nvPr/>
        </p:nvSpPr>
        <p:spPr>
          <a:xfrm>
            <a:off x="2166461" y="5692616"/>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Process data locally to reduce latency.</a:t>
            </a:r>
            <a:endParaRPr lang="en-US" sz="1700" dirty="0"/>
          </a:p>
        </p:txBody>
      </p:sp>
      <p:pic>
        <p:nvPicPr>
          <p:cNvPr id="13" name="Image 4" descr="preencoded.png"/>
          <p:cNvPicPr>
            <a:picLocks noChangeAspect="1"/>
          </p:cNvPicPr>
          <p:nvPr/>
        </p:nvPicPr>
        <p:blipFill>
          <a:blip r:embed="rId7"/>
          <a:stretch>
            <a:fillRect/>
          </a:stretch>
        </p:blipFill>
        <p:spPr>
          <a:xfrm>
            <a:off x="758309" y="6289834"/>
            <a:ext cx="1083231" cy="1299924"/>
          </a:xfrm>
          <a:prstGeom prst="rect">
            <a:avLst/>
          </a:prstGeom>
        </p:spPr>
      </p:pic>
      <p:sp>
        <p:nvSpPr>
          <p:cNvPr id="14" name="Text 7"/>
          <p:cNvSpPr/>
          <p:nvPr/>
        </p:nvSpPr>
        <p:spPr>
          <a:xfrm>
            <a:off x="2166461" y="650640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Alerts</a:t>
            </a:r>
            <a:endParaRPr lang="en-US" sz="2200" dirty="0"/>
          </a:p>
        </p:txBody>
      </p:sp>
      <p:sp>
        <p:nvSpPr>
          <p:cNvPr id="15" name="Text 8"/>
          <p:cNvSpPr/>
          <p:nvPr/>
        </p:nvSpPr>
        <p:spPr>
          <a:xfrm>
            <a:off x="2166461" y="6992541"/>
            <a:ext cx="62192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Transmit alerts via LoRa to a central station.</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1480423"/>
            <a:ext cx="7354014"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Real-Time Monitoring</a:t>
            </a:r>
            <a:endParaRPr lang="en-US" sz="4450" dirty="0"/>
          </a:p>
        </p:txBody>
      </p:sp>
      <p:sp>
        <p:nvSpPr>
          <p:cNvPr id="4" name="Shape 1"/>
          <p:cNvSpPr/>
          <p:nvPr/>
        </p:nvSpPr>
        <p:spPr>
          <a:xfrm>
            <a:off x="1002030" y="2518053"/>
            <a:ext cx="30480" cy="4231124"/>
          </a:xfrm>
          <a:prstGeom prst="roundRect">
            <a:avLst>
              <a:gd name="adj" fmla="val 298550"/>
            </a:avLst>
          </a:prstGeom>
          <a:solidFill>
            <a:srgbClr val="8D2424"/>
          </a:solidFill>
          <a:ln/>
        </p:spPr>
      </p:sp>
      <p:sp>
        <p:nvSpPr>
          <p:cNvPr id="5" name="Shape 2"/>
          <p:cNvSpPr/>
          <p:nvPr/>
        </p:nvSpPr>
        <p:spPr>
          <a:xfrm>
            <a:off x="1215271" y="2990255"/>
            <a:ext cx="649962" cy="30480"/>
          </a:xfrm>
          <a:prstGeom prst="roundRect">
            <a:avLst>
              <a:gd name="adj" fmla="val 298550"/>
            </a:avLst>
          </a:prstGeom>
          <a:solidFill>
            <a:srgbClr val="8D2424"/>
          </a:solidFill>
          <a:ln/>
        </p:spPr>
      </p:sp>
      <p:sp>
        <p:nvSpPr>
          <p:cNvPr id="6" name="Shape 3"/>
          <p:cNvSpPr/>
          <p:nvPr/>
        </p:nvSpPr>
        <p:spPr>
          <a:xfrm>
            <a:off x="758309" y="2761774"/>
            <a:ext cx="487442" cy="487442"/>
          </a:xfrm>
          <a:prstGeom prst="roundRect">
            <a:avLst>
              <a:gd name="adj" fmla="val 18669"/>
            </a:avLst>
          </a:prstGeom>
          <a:solidFill>
            <a:srgbClr val="740B0B"/>
          </a:solidFill>
          <a:ln w="7620">
            <a:solidFill>
              <a:srgbClr val="8D2424"/>
            </a:solidFill>
            <a:prstDash val="solid"/>
          </a:ln>
        </p:spPr>
      </p:sp>
      <p:sp>
        <p:nvSpPr>
          <p:cNvPr id="7" name="Text 4"/>
          <p:cNvSpPr/>
          <p:nvPr/>
        </p:nvSpPr>
        <p:spPr>
          <a:xfrm>
            <a:off x="830997" y="2791718"/>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8" name="Text 5"/>
          <p:cNvSpPr/>
          <p:nvPr/>
        </p:nvSpPr>
        <p:spPr>
          <a:xfrm>
            <a:off x="2085261" y="2734628"/>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Continuous Data</a:t>
            </a:r>
            <a:endParaRPr lang="en-US" sz="2200" dirty="0"/>
          </a:p>
        </p:txBody>
      </p:sp>
      <p:sp>
        <p:nvSpPr>
          <p:cNvPr id="9" name="Text 6"/>
          <p:cNvSpPr/>
          <p:nvPr/>
        </p:nvSpPr>
        <p:spPr>
          <a:xfrm>
            <a:off x="2085261" y="3220760"/>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Sensors continuously gather data.</a:t>
            </a:r>
            <a:endParaRPr lang="en-US" sz="1700" dirty="0"/>
          </a:p>
        </p:txBody>
      </p:sp>
      <p:sp>
        <p:nvSpPr>
          <p:cNvPr id="10" name="Shape 7"/>
          <p:cNvSpPr/>
          <p:nvPr/>
        </p:nvSpPr>
        <p:spPr>
          <a:xfrm>
            <a:off x="1215271" y="4472821"/>
            <a:ext cx="649962" cy="30480"/>
          </a:xfrm>
          <a:prstGeom prst="roundRect">
            <a:avLst>
              <a:gd name="adj" fmla="val 298550"/>
            </a:avLst>
          </a:prstGeom>
          <a:solidFill>
            <a:srgbClr val="8D2424"/>
          </a:solidFill>
          <a:ln/>
        </p:spPr>
      </p:sp>
      <p:sp>
        <p:nvSpPr>
          <p:cNvPr id="11" name="Shape 8"/>
          <p:cNvSpPr/>
          <p:nvPr/>
        </p:nvSpPr>
        <p:spPr>
          <a:xfrm>
            <a:off x="758309" y="4244340"/>
            <a:ext cx="487442" cy="487442"/>
          </a:xfrm>
          <a:prstGeom prst="roundRect">
            <a:avLst>
              <a:gd name="adj" fmla="val 18669"/>
            </a:avLst>
          </a:prstGeom>
          <a:solidFill>
            <a:srgbClr val="740B0B"/>
          </a:solidFill>
          <a:ln w="7620">
            <a:solidFill>
              <a:srgbClr val="8D2424"/>
            </a:solidFill>
            <a:prstDash val="solid"/>
          </a:ln>
        </p:spPr>
      </p:sp>
      <p:sp>
        <p:nvSpPr>
          <p:cNvPr id="12" name="Text 9"/>
          <p:cNvSpPr/>
          <p:nvPr/>
        </p:nvSpPr>
        <p:spPr>
          <a:xfrm>
            <a:off x="830997" y="4274284"/>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3" name="Text 10"/>
          <p:cNvSpPr/>
          <p:nvPr/>
        </p:nvSpPr>
        <p:spPr>
          <a:xfrm>
            <a:off x="2085261" y="4217194"/>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AI Analysis</a:t>
            </a:r>
            <a:endParaRPr lang="en-US" sz="2200" dirty="0"/>
          </a:p>
        </p:txBody>
      </p:sp>
      <p:sp>
        <p:nvSpPr>
          <p:cNvPr id="14" name="Text 11"/>
          <p:cNvSpPr/>
          <p:nvPr/>
        </p:nvSpPr>
        <p:spPr>
          <a:xfrm>
            <a:off x="2085261" y="4703326"/>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AI analyzes data for anomalies.</a:t>
            </a:r>
            <a:endParaRPr lang="en-US" sz="1700" dirty="0"/>
          </a:p>
        </p:txBody>
      </p:sp>
      <p:sp>
        <p:nvSpPr>
          <p:cNvPr id="15" name="Shape 12"/>
          <p:cNvSpPr/>
          <p:nvPr/>
        </p:nvSpPr>
        <p:spPr>
          <a:xfrm>
            <a:off x="1215271" y="5955387"/>
            <a:ext cx="649962" cy="30480"/>
          </a:xfrm>
          <a:prstGeom prst="roundRect">
            <a:avLst>
              <a:gd name="adj" fmla="val 298550"/>
            </a:avLst>
          </a:prstGeom>
          <a:solidFill>
            <a:srgbClr val="8D2424"/>
          </a:solidFill>
          <a:ln/>
        </p:spPr>
      </p:sp>
      <p:sp>
        <p:nvSpPr>
          <p:cNvPr id="16" name="Shape 13"/>
          <p:cNvSpPr/>
          <p:nvPr/>
        </p:nvSpPr>
        <p:spPr>
          <a:xfrm>
            <a:off x="758309" y="5726906"/>
            <a:ext cx="487442" cy="487442"/>
          </a:xfrm>
          <a:prstGeom prst="roundRect">
            <a:avLst>
              <a:gd name="adj" fmla="val 18669"/>
            </a:avLst>
          </a:prstGeom>
          <a:solidFill>
            <a:srgbClr val="740B0B"/>
          </a:solidFill>
          <a:ln w="7620">
            <a:solidFill>
              <a:srgbClr val="8D2424"/>
            </a:solidFill>
            <a:prstDash val="solid"/>
          </a:ln>
        </p:spPr>
      </p:sp>
      <p:sp>
        <p:nvSpPr>
          <p:cNvPr id="17" name="Text 14"/>
          <p:cNvSpPr/>
          <p:nvPr/>
        </p:nvSpPr>
        <p:spPr>
          <a:xfrm>
            <a:off x="830997" y="575685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8" name="Text 15"/>
          <p:cNvSpPr/>
          <p:nvPr/>
        </p:nvSpPr>
        <p:spPr>
          <a:xfrm>
            <a:off x="2085261" y="5699760"/>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Alerts</a:t>
            </a:r>
            <a:endParaRPr lang="en-US" sz="2200" dirty="0"/>
          </a:p>
        </p:txBody>
      </p:sp>
      <p:sp>
        <p:nvSpPr>
          <p:cNvPr id="19" name="Text 16"/>
          <p:cNvSpPr/>
          <p:nvPr/>
        </p:nvSpPr>
        <p:spPr>
          <a:xfrm>
            <a:off x="2085261" y="6185892"/>
            <a:ext cx="6300430"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Immediate alerts sent upon risk detection.</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309" y="2059662"/>
            <a:ext cx="6864906" cy="712708"/>
          </a:xfrm>
          <a:prstGeom prst="rect">
            <a:avLst/>
          </a:prstGeom>
          <a:noFill/>
          <a:ln/>
        </p:spPr>
        <p:txBody>
          <a:bodyPr wrap="non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Expected Outcomes</a:t>
            </a:r>
            <a:endParaRPr lang="en-US" sz="4450" dirty="0"/>
          </a:p>
        </p:txBody>
      </p:sp>
      <p:sp>
        <p:nvSpPr>
          <p:cNvPr id="4" name="Shape 1"/>
          <p:cNvSpPr/>
          <p:nvPr/>
        </p:nvSpPr>
        <p:spPr>
          <a:xfrm>
            <a:off x="758309" y="3341013"/>
            <a:ext cx="487442" cy="487442"/>
          </a:xfrm>
          <a:prstGeom prst="roundRect">
            <a:avLst>
              <a:gd name="adj" fmla="val 18669"/>
            </a:avLst>
          </a:prstGeom>
          <a:solidFill>
            <a:srgbClr val="740B0B"/>
          </a:solidFill>
          <a:ln w="7620">
            <a:solidFill>
              <a:srgbClr val="8D2424"/>
            </a:solidFill>
            <a:prstDash val="solid"/>
          </a:ln>
        </p:spPr>
      </p:sp>
      <p:sp>
        <p:nvSpPr>
          <p:cNvPr id="5" name="Text 2"/>
          <p:cNvSpPr/>
          <p:nvPr/>
        </p:nvSpPr>
        <p:spPr>
          <a:xfrm>
            <a:off x="830997" y="337095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1</a:t>
            </a:r>
            <a:endParaRPr lang="en-US" sz="2650" dirty="0"/>
          </a:p>
        </p:txBody>
      </p:sp>
      <p:sp>
        <p:nvSpPr>
          <p:cNvPr id="6" name="Text 3"/>
          <p:cNvSpPr/>
          <p:nvPr/>
        </p:nvSpPr>
        <p:spPr>
          <a:xfrm>
            <a:off x="1462326" y="3341013"/>
            <a:ext cx="2850713"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Early Detection</a:t>
            </a:r>
            <a:endParaRPr lang="en-US" sz="2200" dirty="0"/>
          </a:p>
        </p:txBody>
      </p:sp>
      <p:sp>
        <p:nvSpPr>
          <p:cNvPr id="7" name="Text 4"/>
          <p:cNvSpPr/>
          <p:nvPr/>
        </p:nvSpPr>
        <p:spPr>
          <a:xfrm>
            <a:off x="1462326" y="3827145"/>
            <a:ext cx="3001447"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Quicker response times to wildfires.</a:t>
            </a:r>
            <a:endParaRPr lang="en-US" sz="1700" dirty="0"/>
          </a:p>
        </p:txBody>
      </p:sp>
      <p:sp>
        <p:nvSpPr>
          <p:cNvPr id="8" name="Shape 5"/>
          <p:cNvSpPr/>
          <p:nvPr/>
        </p:nvSpPr>
        <p:spPr>
          <a:xfrm>
            <a:off x="4680347" y="3341013"/>
            <a:ext cx="487442" cy="487442"/>
          </a:xfrm>
          <a:prstGeom prst="roundRect">
            <a:avLst>
              <a:gd name="adj" fmla="val 18669"/>
            </a:avLst>
          </a:prstGeom>
          <a:solidFill>
            <a:srgbClr val="740B0B"/>
          </a:solidFill>
          <a:ln w="7620">
            <a:solidFill>
              <a:srgbClr val="8D2424"/>
            </a:solidFill>
            <a:prstDash val="solid"/>
          </a:ln>
        </p:spPr>
      </p:sp>
      <p:sp>
        <p:nvSpPr>
          <p:cNvPr id="9" name="Text 6"/>
          <p:cNvSpPr/>
          <p:nvPr/>
        </p:nvSpPr>
        <p:spPr>
          <a:xfrm>
            <a:off x="4753035" y="3370957"/>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2</a:t>
            </a:r>
            <a:endParaRPr lang="en-US" sz="2650" dirty="0"/>
          </a:p>
        </p:txBody>
      </p:sp>
      <p:sp>
        <p:nvSpPr>
          <p:cNvPr id="10" name="Text 7"/>
          <p:cNvSpPr/>
          <p:nvPr/>
        </p:nvSpPr>
        <p:spPr>
          <a:xfrm>
            <a:off x="5384363" y="3341013"/>
            <a:ext cx="3001447" cy="712470"/>
          </a:xfrm>
          <a:prstGeom prst="rect">
            <a:avLst/>
          </a:prstGeom>
          <a:noFill/>
          <a:ln/>
        </p:spPr>
        <p:txBody>
          <a:bodyPr wrap="squar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Reduced False Alarms</a:t>
            </a:r>
            <a:endParaRPr lang="en-US" sz="2200" dirty="0"/>
          </a:p>
        </p:txBody>
      </p:sp>
      <p:sp>
        <p:nvSpPr>
          <p:cNvPr id="11" name="Text 8"/>
          <p:cNvSpPr/>
          <p:nvPr/>
        </p:nvSpPr>
        <p:spPr>
          <a:xfrm>
            <a:off x="5384363" y="4183380"/>
            <a:ext cx="3001447" cy="693420"/>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AI-powered analysis minimizes errors.</a:t>
            </a:r>
            <a:endParaRPr lang="en-US" sz="1700" dirty="0"/>
          </a:p>
        </p:txBody>
      </p:sp>
      <p:sp>
        <p:nvSpPr>
          <p:cNvPr id="12" name="Shape 9"/>
          <p:cNvSpPr/>
          <p:nvPr/>
        </p:nvSpPr>
        <p:spPr>
          <a:xfrm>
            <a:off x="758309" y="5337096"/>
            <a:ext cx="487442" cy="487442"/>
          </a:xfrm>
          <a:prstGeom prst="roundRect">
            <a:avLst>
              <a:gd name="adj" fmla="val 18669"/>
            </a:avLst>
          </a:prstGeom>
          <a:solidFill>
            <a:srgbClr val="740B0B"/>
          </a:solidFill>
          <a:ln w="7620">
            <a:solidFill>
              <a:srgbClr val="8D2424"/>
            </a:solidFill>
            <a:prstDash val="solid"/>
          </a:ln>
        </p:spPr>
      </p:sp>
      <p:sp>
        <p:nvSpPr>
          <p:cNvPr id="13" name="Text 10"/>
          <p:cNvSpPr/>
          <p:nvPr/>
        </p:nvSpPr>
        <p:spPr>
          <a:xfrm>
            <a:off x="830997" y="5367040"/>
            <a:ext cx="342067" cy="427553"/>
          </a:xfrm>
          <a:prstGeom prst="rect">
            <a:avLst/>
          </a:prstGeom>
          <a:noFill/>
          <a:ln/>
        </p:spPr>
        <p:txBody>
          <a:bodyPr wrap="none" lIns="0" tIns="0" rIns="0" bIns="0" rtlCol="0" anchor="t"/>
          <a:lstStyle/>
          <a:p>
            <a:pPr marL="0" indent="0" algn="ctr">
              <a:lnSpc>
                <a:spcPts val="2650"/>
              </a:lnSpc>
              <a:buNone/>
            </a:pPr>
            <a:r>
              <a:rPr lang="en-US" sz="2650" dirty="0">
                <a:solidFill>
                  <a:srgbClr val="FFE5E5"/>
                </a:solidFill>
                <a:latin typeface="Dela Gothic One" pitchFamily="34" charset="0"/>
                <a:ea typeface="Dela Gothic One" pitchFamily="34" charset="-122"/>
                <a:cs typeface="Dela Gothic One" pitchFamily="34" charset="-120"/>
              </a:rPr>
              <a:t>3</a:t>
            </a:r>
            <a:endParaRPr lang="en-US" sz="2650" dirty="0"/>
          </a:p>
        </p:txBody>
      </p:sp>
      <p:sp>
        <p:nvSpPr>
          <p:cNvPr id="14" name="Text 11"/>
          <p:cNvSpPr/>
          <p:nvPr/>
        </p:nvSpPr>
        <p:spPr>
          <a:xfrm>
            <a:off x="1462326" y="5337096"/>
            <a:ext cx="2877145" cy="356235"/>
          </a:xfrm>
          <a:prstGeom prst="rect">
            <a:avLst/>
          </a:prstGeom>
          <a:noFill/>
          <a:ln/>
        </p:spPr>
        <p:txBody>
          <a:bodyPr wrap="none" lIns="0" tIns="0" rIns="0" bIns="0" rtlCol="0" anchor="t"/>
          <a:lstStyle/>
          <a:p>
            <a:pPr marL="0" indent="0" algn="l">
              <a:lnSpc>
                <a:spcPts val="2800"/>
              </a:lnSpc>
              <a:buNone/>
            </a:pPr>
            <a:r>
              <a:rPr lang="en-US" sz="2200" dirty="0">
                <a:solidFill>
                  <a:srgbClr val="FFE5E5"/>
                </a:solidFill>
                <a:latin typeface="Dela Gothic One" pitchFamily="34" charset="0"/>
                <a:ea typeface="Dela Gothic One" pitchFamily="34" charset="-122"/>
                <a:cs typeface="Dela Gothic One" pitchFamily="34" charset="-120"/>
              </a:rPr>
              <a:t>Improved Safety</a:t>
            </a:r>
            <a:endParaRPr lang="en-US" sz="2200" dirty="0"/>
          </a:p>
        </p:txBody>
      </p:sp>
      <p:sp>
        <p:nvSpPr>
          <p:cNvPr id="15" name="Text 12"/>
          <p:cNvSpPr/>
          <p:nvPr/>
        </p:nvSpPr>
        <p:spPr>
          <a:xfrm>
            <a:off x="1462326" y="5823228"/>
            <a:ext cx="6923365" cy="346710"/>
          </a:xfrm>
          <a:prstGeom prst="rect">
            <a:avLst/>
          </a:prstGeom>
          <a:noFill/>
          <a:ln/>
        </p:spPr>
        <p:txBody>
          <a:bodyPr wrap="non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Enhanced safety for wildlife and communities.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01028" y="472202"/>
            <a:ext cx="6319957" cy="564952"/>
          </a:xfrm>
          <a:prstGeom prst="rect">
            <a:avLst/>
          </a:prstGeom>
          <a:noFill/>
          <a:ln/>
        </p:spPr>
        <p:txBody>
          <a:bodyPr wrap="none" lIns="0" tIns="0" rIns="0" bIns="0" rtlCol="0" anchor="t"/>
          <a:lstStyle/>
          <a:p>
            <a:pPr marL="0" indent="0" algn="l">
              <a:lnSpc>
                <a:spcPts val="4400"/>
              </a:lnSpc>
              <a:buNone/>
            </a:pPr>
            <a:r>
              <a:rPr lang="en-US" sz="3550" dirty="0">
                <a:solidFill>
                  <a:srgbClr val="FAEBEB"/>
                </a:solidFill>
                <a:latin typeface="Dela Gothic One" pitchFamily="34" charset="0"/>
                <a:ea typeface="Dela Gothic One" pitchFamily="34" charset="-122"/>
                <a:cs typeface="Dela Gothic One" pitchFamily="34" charset="-120"/>
              </a:rPr>
              <a:t>Cost-Effective Solution</a:t>
            </a:r>
            <a:endParaRPr lang="en-US" sz="3550" dirty="0"/>
          </a:p>
        </p:txBody>
      </p:sp>
      <p:pic>
        <p:nvPicPr>
          <p:cNvPr id="3" name="Image 0" descr="preencoded.png"/>
          <p:cNvPicPr>
            <a:picLocks noChangeAspect="1"/>
          </p:cNvPicPr>
          <p:nvPr/>
        </p:nvPicPr>
        <p:blipFill>
          <a:blip r:embed="rId3"/>
          <a:stretch>
            <a:fillRect/>
          </a:stretch>
        </p:blipFill>
        <p:spPr>
          <a:xfrm>
            <a:off x="601028" y="1380530"/>
            <a:ext cx="10643235" cy="5960150"/>
          </a:xfrm>
          <a:prstGeom prst="rect">
            <a:avLst/>
          </a:prstGeom>
        </p:spPr>
      </p:pic>
      <p:sp>
        <p:nvSpPr>
          <p:cNvPr id="4" name="Text 1"/>
          <p:cNvSpPr/>
          <p:nvPr/>
        </p:nvSpPr>
        <p:spPr>
          <a:xfrm>
            <a:off x="601028" y="7533799"/>
            <a:ext cx="13428345" cy="274677"/>
          </a:xfrm>
          <a:prstGeom prst="rect">
            <a:avLst/>
          </a:prstGeom>
          <a:noFill/>
          <a:ln/>
        </p:spPr>
        <p:txBody>
          <a:bodyPr wrap="none" lIns="0" tIns="0" rIns="0" bIns="0" rtlCol="0" anchor="t"/>
          <a:lstStyle/>
          <a:p>
            <a:pPr marL="0" indent="0" algn="l">
              <a:lnSpc>
                <a:spcPts val="2150"/>
              </a:lnSpc>
              <a:buNone/>
            </a:pPr>
            <a:r>
              <a:rPr lang="en-US" sz="1350" dirty="0">
                <a:solidFill>
                  <a:srgbClr val="FFE5E5"/>
                </a:solidFill>
                <a:latin typeface="DM Sans" pitchFamily="34" charset="0"/>
                <a:ea typeface="DM Sans" pitchFamily="34" charset="-122"/>
                <a:cs typeface="DM Sans" pitchFamily="34" charset="-120"/>
              </a:rPr>
              <a:t>Real-time monitoring and long-range communication reduce costs. Scalability achieved using LoRa mesh networks.</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25C6EC-13B0-01A5-7BC0-F341ECE96EF6}"/>
              </a:ext>
            </a:extLst>
          </p:cNvPr>
          <p:cNvPicPr>
            <a:picLocks noChangeAspect="1"/>
          </p:cNvPicPr>
          <p:nvPr/>
        </p:nvPicPr>
        <p:blipFill>
          <a:blip r:embed="rId2"/>
          <a:stretch>
            <a:fillRect/>
          </a:stretch>
        </p:blipFill>
        <p:spPr>
          <a:xfrm>
            <a:off x="0" y="-6282"/>
            <a:ext cx="14619250" cy="8235882"/>
          </a:xfrm>
          <a:prstGeom prst="rect">
            <a:avLst/>
          </a:prstGeom>
        </p:spPr>
      </p:pic>
    </p:spTree>
    <p:extLst>
      <p:ext uri="{BB962C8B-B14F-4D97-AF65-F5344CB8AC3E}">
        <p14:creationId xmlns:p14="http://schemas.microsoft.com/office/powerpoint/2010/main" val="60253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D7F9F-C6B7-87BA-D899-D59A25555A0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81E28E4-9582-A3F8-5DCD-1C813F91364B}"/>
              </a:ext>
            </a:extLst>
          </p:cNvPr>
          <p:cNvPicPr>
            <a:picLocks noChangeAspect="1"/>
          </p:cNvPicPr>
          <p:nvPr/>
        </p:nvPicPr>
        <p:blipFill>
          <a:blip r:embed="rId2"/>
          <a:stretch>
            <a:fillRect/>
          </a:stretch>
        </p:blipFill>
        <p:spPr>
          <a:xfrm>
            <a:off x="0" y="-17450"/>
            <a:ext cx="14630400" cy="8264500"/>
          </a:xfrm>
          <a:prstGeom prst="rect">
            <a:avLst/>
          </a:prstGeom>
        </p:spPr>
      </p:pic>
    </p:spTree>
    <p:extLst>
      <p:ext uri="{BB962C8B-B14F-4D97-AF65-F5344CB8AC3E}">
        <p14:creationId xmlns:p14="http://schemas.microsoft.com/office/powerpoint/2010/main" val="1738604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414</Words>
  <Application>Microsoft Office PowerPoint</Application>
  <PresentationFormat>Custom</PresentationFormat>
  <Paragraphs>64</Paragraphs>
  <Slides>11</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DM Sans Bold</vt:lpstr>
      <vt:lpstr>DM Sans</vt:lpstr>
      <vt:lpstr>Dela Gothic One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 Aravind Raj</cp:lastModifiedBy>
  <cp:revision>2</cp:revision>
  <dcterms:created xsi:type="dcterms:W3CDTF">2025-03-17T02:05:56Z</dcterms:created>
  <dcterms:modified xsi:type="dcterms:W3CDTF">2025-03-17T02:23:29Z</dcterms:modified>
</cp:coreProperties>
</file>